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9731CE7-9DB0-4958-AC1C-710341D85D3E}">
  <a:tblStyle styleId="{B9731CE7-9DB0-4958-AC1C-710341D85D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bold.fntdata"/><Relationship Id="rId14" Type="http://schemas.openxmlformats.org/officeDocument/2006/relationships/slide" Target="slides/slide9.xml"/><Relationship Id="rId36" Type="http://schemas.openxmlformats.org/officeDocument/2006/relationships/font" Target="fonts/Raleway-regular.fntdata"/><Relationship Id="rId17" Type="http://schemas.openxmlformats.org/officeDocument/2006/relationships/slide" Target="slides/slide12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1.xml"/><Relationship Id="rId38" Type="http://schemas.openxmlformats.org/officeDocument/2006/relationships/font" Target="fonts/Ralew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Shape 63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2442975" y="630225"/>
            <a:ext cx="6565200" cy="15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Collaboration in Science split along Gender Lines?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Network Analysis in R</a:t>
            </a:r>
            <a:endParaRPr b="0"/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24664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Emma Vitz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56" y="0"/>
            <a:ext cx="816768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283099" y="712150"/>
            <a:ext cx="82770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The </a:t>
            </a:r>
            <a:r>
              <a:rPr lang="en">
                <a:solidFill>
                  <a:schemeClr val="accent2"/>
                </a:solidFill>
              </a:rPr>
              <a:t>network</a:t>
            </a:r>
            <a:r>
              <a:rPr lang="en"/>
              <a:t> </a:t>
            </a:r>
            <a:r>
              <a:rPr lang="en">
                <a:solidFill>
                  <a:schemeClr val="accent2"/>
                </a:solidFill>
              </a:rPr>
              <a:t>of science</a:t>
            </a:r>
            <a:r>
              <a:rPr b="0" lang="en">
                <a:solidFill>
                  <a:schemeClr val="accent2"/>
                </a:solidFill>
              </a:rPr>
              <a:t> </a:t>
            </a:r>
            <a:r>
              <a:rPr b="0" lang="en"/>
              <a:t>in New Zealand.</a:t>
            </a:r>
            <a:endParaRPr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7768"/>
            <a:ext cx="9144001" cy="4567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575" y="102475"/>
            <a:ext cx="7960174" cy="49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79150" y="614775"/>
            <a:ext cx="83754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Homophily </a:t>
            </a:r>
            <a:r>
              <a:rPr lang="en">
                <a:solidFill>
                  <a:srgbClr val="FFFFFF"/>
                </a:solidFill>
              </a:rPr>
              <a:t>- </a:t>
            </a:r>
            <a:r>
              <a:rPr b="0" lang="en">
                <a:solidFill>
                  <a:srgbClr val="FFFFFF"/>
                </a:solidFill>
              </a:rPr>
              <a:t>the tendency of individuals to associate and bond with similar others.</a:t>
            </a:r>
            <a:endParaRPr b="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79150" y="614775"/>
            <a:ext cx="83754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FFFFFF"/>
                </a:solidFill>
              </a:rPr>
              <a:t>Do we see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gender homophily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b="0" lang="en">
                <a:solidFill>
                  <a:srgbClr val="FFFFFF"/>
                </a:solidFill>
              </a:rPr>
              <a:t>in scientific collaboration?</a:t>
            </a:r>
            <a:endParaRPr b="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rgbClr val="FFFFFF"/>
                </a:solidFill>
              </a:rPr>
              <a:t>i</a:t>
            </a:r>
            <a:r>
              <a:rPr b="0" lang="en" sz="3000">
                <a:solidFill>
                  <a:srgbClr val="FFFFFF"/>
                </a:solidFill>
              </a:rPr>
              <a:t>.e. Are people </a:t>
            </a:r>
            <a:r>
              <a:rPr lang="en" sz="3000">
                <a:solidFill>
                  <a:schemeClr val="accent2"/>
                </a:solidFill>
              </a:rPr>
              <a:t>more likely to collaborate</a:t>
            </a:r>
            <a:r>
              <a:rPr b="0" lang="en" sz="3000">
                <a:solidFill>
                  <a:srgbClr val="FFFFFF"/>
                </a:solidFill>
              </a:rPr>
              <a:t> with people of the same gender as them?</a:t>
            </a:r>
            <a:endParaRPr b="0" sz="300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9697"/>
            <a:ext cx="9144001" cy="458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7764"/>
            <a:ext cx="9144003" cy="4567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1699" y="616000"/>
            <a:ext cx="8520600" cy="38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All researchers have </a:t>
            </a:r>
            <a:r>
              <a:rPr lang="en">
                <a:solidFill>
                  <a:schemeClr val="accent2"/>
                </a:solidFill>
              </a:rPr>
              <a:t>a higher proportion of male collaborators</a:t>
            </a:r>
            <a:r>
              <a:rPr b="0" lang="en"/>
              <a:t> - but this difference is greater for male researchers. </a:t>
            </a:r>
            <a:r>
              <a:rPr b="0" lang="en"/>
              <a:t>  </a:t>
            </a:r>
            <a:endParaRPr b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699" y="616000"/>
            <a:ext cx="8520600" cy="38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What about when we take </a:t>
            </a:r>
            <a:r>
              <a:rPr lang="en">
                <a:solidFill>
                  <a:schemeClr val="accent2"/>
                </a:solidFill>
              </a:rPr>
              <a:t>the makeup of the field of research</a:t>
            </a:r>
            <a:r>
              <a:rPr b="0" lang="en"/>
              <a:t> into account?</a:t>
            </a:r>
            <a:r>
              <a:rPr b="0" lang="en"/>
              <a:t> 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When it comes to collaboration in science,</a:t>
            </a:r>
            <a:r>
              <a:rPr lang="en"/>
              <a:t> </a:t>
            </a:r>
            <a:r>
              <a:rPr lang="en">
                <a:solidFill>
                  <a:schemeClr val="accent2"/>
                </a:solidFill>
              </a:rPr>
              <a:t>who works with whom?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3725"/>
            <a:ext cx="8961676" cy="4484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Shape 176"/>
          <p:cNvCxnSpPr/>
          <p:nvPr/>
        </p:nvCxnSpPr>
        <p:spPr>
          <a:xfrm rot="10800000">
            <a:off x="967625" y="1555300"/>
            <a:ext cx="99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Shape 177"/>
          <p:cNvCxnSpPr/>
          <p:nvPr/>
        </p:nvCxnSpPr>
        <p:spPr>
          <a:xfrm>
            <a:off x="2027475" y="1555300"/>
            <a:ext cx="556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Shape 178"/>
          <p:cNvSpPr txBox="1"/>
          <p:nvPr/>
        </p:nvSpPr>
        <p:spPr>
          <a:xfrm>
            <a:off x="295500" y="1881875"/>
            <a:ext cx="19266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Fewer female collaborators than expected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3384325" y="1881875"/>
            <a:ext cx="19266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More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 female collaborators than expected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00" y="297850"/>
            <a:ext cx="8860900" cy="440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Shape 186"/>
          <p:cNvCxnSpPr/>
          <p:nvPr/>
        </p:nvCxnSpPr>
        <p:spPr>
          <a:xfrm>
            <a:off x="4207325" y="1555300"/>
            <a:ext cx="343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Shape 187"/>
          <p:cNvSpPr txBox="1"/>
          <p:nvPr/>
        </p:nvSpPr>
        <p:spPr>
          <a:xfrm>
            <a:off x="6057950" y="1555300"/>
            <a:ext cx="19266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More male collaborators than expected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8" name="Shape 188"/>
          <p:cNvCxnSpPr/>
          <p:nvPr/>
        </p:nvCxnSpPr>
        <p:spPr>
          <a:xfrm rot="10800000">
            <a:off x="820575" y="1555300"/>
            <a:ext cx="328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" name="Shape 189"/>
          <p:cNvSpPr txBox="1"/>
          <p:nvPr/>
        </p:nvSpPr>
        <p:spPr>
          <a:xfrm>
            <a:off x="1171625" y="1555300"/>
            <a:ext cx="19266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Fewer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 male collaborators than expected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Shape 194"/>
          <p:cNvGraphicFramePr/>
          <p:nvPr/>
        </p:nvGraphicFramePr>
        <p:xfrm>
          <a:off x="649575" y="1288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{B9731CE7-9DB0-4958-AC1C-710341D85D3E}</a:tableStyleId>
              </a:tblPr>
              <a:tblGrid>
                <a:gridCol w="2084575"/>
                <a:gridCol w="2917050"/>
                <a:gridCol w="28432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Median ratio of actual vs. expected collaborations</a:t>
                      </a:r>
                      <a:endParaRPr b="1"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With female researchers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With male researchers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By ma</a:t>
                      </a: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le researchers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0.83</a:t>
                      </a:r>
                      <a:endParaRPr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1.05</a:t>
                      </a:r>
                      <a:endParaRPr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By f</a:t>
                      </a: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emale researchers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1.13</a:t>
                      </a:r>
                      <a:endParaRPr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0.96</a:t>
                      </a:r>
                      <a:endParaRPr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88675" y="1190350"/>
            <a:ext cx="8375400" cy="24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FFFFFF"/>
                </a:solidFill>
              </a:rPr>
              <a:t>There is </a:t>
            </a:r>
            <a:r>
              <a:rPr lang="en">
                <a:solidFill>
                  <a:schemeClr val="accent2"/>
                </a:solidFill>
              </a:rPr>
              <a:t>some evidence</a:t>
            </a:r>
            <a:r>
              <a:rPr b="0" lang="en">
                <a:solidFill>
                  <a:srgbClr val="FFFFFF"/>
                </a:solidFill>
              </a:rPr>
              <a:t> of </a:t>
            </a:r>
            <a:r>
              <a:rPr b="0" lang="en">
                <a:solidFill>
                  <a:srgbClr val="FFFFFF"/>
                </a:solidFill>
              </a:rPr>
              <a:t>gender homophily in scientific collaboration.</a:t>
            </a:r>
            <a:endParaRPr b="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79150" y="1028700"/>
            <a:ext cx="8375400" cy="3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rgbClr val="FFFFFF"/>
                </a:solidFill>
              </a:rPr>
              <a:t>Women are </a:t>
            </a:r>
            <a:r>
              <a:rPr lang="en" sz="3000">
                <a:solidFill>
                  <a:schemeClr val="accent2"/>
                </a:solidFill>
              </a:rPr>
              <a:t>more likely to work with other female collaborators</a:t>
            </a:r>
            <a:r>
              <a:rPr b="0" lang="en" sz="3000">
                <a:solidFill>
                  <a:srgbClr val="FFFFFF"/>
                </a:solidFill>
              </a:rPr>
              <a:t>, while men are </a:t>
            </a:r>
            <a:r>
              <a:rPr lang="en" sz="3000">
                <a:solidFill>
                  <a:schemeClr val="accent2"/>
                </a:solidFill>
              </a:rPr>
              <a:t>less likely to work with female collaborators</a:t>
            </a:r>
            <a:r>
              <a:rPr b="0" lang="en" sz="3000">
                <a:solidFill>
                  <a:srgbClr val="FFFFFF"/>
                </a:solidFill>
              </a:rPr>
              <a:t> than we would expect.</a:t>
            </a:r>
            <a:endParaRPr b="0" sz="300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rgbClr val="FFFFFF"/>
                </a:solidFill>
              </a:rPr>
              <a:t>The same trend can be seen with male collaborators, but it is </a:t>
            </a:r>
            <a:r>
              <a:rPr lang="en" sz="3000">
                <a:solidFill>
                  <a:schemeClr val="accent2"/>
                </a:solidFill>
              </a:rPr>
              <a:t>less pronounced</a:t>
            </a:r>
            <a:r>
              <a:rPr b="0" lang="en" sz="3000">
                <a:solidFill>
                  <a:srgbClr val="FFFFFF"/>
                </a:solidFill>
              </a:rPr>
              <a:t>. </a:t>
            </a:r>
            <a:r>
              <a:rPr b="0" lang="en" sz="3000">
                <a:solidFill>
                  <a:srgbClr val="FFFFFF"/>
                </a:solidFill>
              </a:rPr>
              <a:t> </a:t>
            </a:r>
            <a:endParaRPr b="0" sz="3000">
              <a:solidFill>
                <a:srgbClr val="FFFFFF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283099" y="712150"/>
            <a:ext cx="83385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There are </a:t>
            </a:r>
            <a:r>
              <a:rPr lang="en">
                <a:solidFill>
                  <a:schemeClr val="accent2"/>
                </a:solidFill>
              </a:rPr>
              <a:t>many possible reasons</a:t>
            </a:r>
            <a:r>
              <a:rPr lang="en"/>
              <a:t> </a:t>
            </a:r>
            <a:r>
              <a:rPr b="0" lang="en"/>
              <a:t>for this:</a:t>
            </a:r>
            <a:r>
              <a:rPr lang="en"/>
              <a:t> </a:t>
            </a:r>
            <a:endParaRPr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0" lang="en" sz="3000"/>
              <a:t>Female researchers sticking together in a male dominated field?</a:t>
            </a:r>
            <a:endParaRPr b="0" sz="3000"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0" lang="en" sz="3000"/>
              <a:t>Female researchers being stuck in ‘gender silos’? </a:t>
            </a:r>
            <a:endParaRPr b="0" sz="3000"/>
          </a:p>
          <a:p>
            <a:pPr indent="-419100" lvl="0" marL="45720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0" lang="en" sz="3000"/>
              <a:t>Something else?</a:t>
            </a:r>
            <a:endParaRPr b="0" sz="3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283100" y="839850"/>
            <a:ext cx="8105700" cy="3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Limitations</a:t>
            </a:r>
            <a:r>
              <a:rPr b="0" lang="en"/>
              <a:t> of the research</a:t>
            </a:r>
            <a:endParaRPr b="0" sz="3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  <a:p>
            <a:pPr indent="-419100" lvl="0" marL="45720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b="0" lang="en" sz="3000"/>
              <a:t>People who have been awarded a Marsden fund </a:t>
            </a:r>
            <a:r>
              <a:rPr lang="en" sz="3000">
                <a:solidFill>
                  <a:schemeClr val="accent2"/>
                </a:solidFill>
              </a:rPr>
              <a:t>do not represent their field as a whole.</a:t>
            </a:r>
            <a:r>
              <a:rPr b="0" lang="en" sz="3000"/>
              <a:t> We will have missed many other people and collaborations outside of the Marsden Fund. </a:t>
            </a:r>
            <a:endParaRPr b="0" sz="3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283100" y="712150"/>
            <a:ext cx="8277000" cy="39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The ratio of actual vs. expected collaborations with male and female researchers does not consider </a:t>
            </a:r>
            <a:r>
              <a:rPr lang="en" sz="3000">
                <a:solidFill>
                  <a:schemeClr val="accent2"/>
                </a:solidFill>
              </a:rPr>
              <a:t>why there is a gender imbalance</a:t>
            </a:r>
            <a:r>
              <a:rPr b="0" lang="en" sz="3000"/>
              <a:t> in most fields to begin with. </a:t>
            </a:r>
            <a:endParaRPr b="0" sz="3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sz="3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3000"/>
              <a:t>This data </a:t>
            </a:r>
            <a:r>
              <a:rPr lang="en" sz="3000">
                <a:solidFill>
                  <a:schemeClr val="accent2"/>
                </a:solidFill>
              </a:rPr>
              <a:t>only includes successful Marsden applications</a:t>
            </a:r>
            <a:r>
              <a:rPr b="0" lang="en" sz="3000"/>
              <a:t>. Their may be bias in what kinds of applications are successful. </a:t>
            </a:r>
            <a:endParaRPr b="0" sz="3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283100" y="712150"/>
            <a:ext cx="8105700" cy="3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Only people who have collaborated with </a:t>
            </a:r>
            <a:r>
              <a:rPr lang="en" sz="3000">
                <a:solidFill>
                  <a:schemeClr val="accent2"/>
                </a:solidFill>
              </a:rPr>
              <a:t>5 or more researchers</a:t>
            </a:r>
            <a:r>
              <a:rPr b="0" lang="en" sz="3000"/>
              <a:t> from 2008 - 2017 were included in the analysis of homophily. This is not evenly distributed across fields. Some fields may show greater or less gender homophily. </a:t>
            </a:r>
            <a:endParaRPr b="0" sz="3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9" name="Shape 229"/>
          <p:cNvGraphicFramePr/>
          <p:nvPr/>
        </p:nvGraphicFramePr>
        <p:xfrm>
          <a:off x="358538" y="3463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{B9731CE7-9DB0-4958-AC1C-710341D85D3E}</a:tableStyleId>
              </a:tblPr>
              <a:tblGrid>
                <a:gridCol w="3954900"/>
                <a:gridCol w="4472025"/>
              </a:tblGrid>
              <a:tr h="5529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Panel</a:t>
                      </a:r>
                      <a:endParaRPr b="1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No. of Researchers who have Collaborated with 5 or more People. </a:t>
                      </a:r>
                      <a:endParaRPr b="1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119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Biomedical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28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3637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Cellular, Molecular &amp; Physiological Biology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61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3637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Physics, Chemistry and Biochemistry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17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Ecology, Evolution &amp; Behaviour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102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Earth Science and Astronomy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203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Engineering &amp; Interdisciplinary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42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81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Mathematics &amp; Information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29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9965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Physical Sciences &amp; Engineering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17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7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Economics &amp; Human and Behavioural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39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486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Social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94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73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Humanities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674975" y="355125"/>
            <a:ext cx="8326200" cy="3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FFFFFF"/>
                </a:solidFill>
              </a:rPr>
              <a:t>The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Marsden Fund </a:t>
            </a:r>
            <a:r>
              <a:rPr b="0" lang="en">
                <a:solidFill>
                  <a:srgbClr val="FFFFFF"/>
                </a:solidFill>
              </a:rPr>
              <a:t>from 2008 - 2017</a:t>
            </a:r>
            <a:endParaRPr b="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/>
        </p:nvSpPr>
        <p:spPr>
          <a:xfrm>
            <a:off x="674975" y="1543075"/>
            <a:ext cx="7554600" cy="3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2284 researchers </a:t>
            </a:r>
            <a:endParaRPr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1030 proposals funded across 11 panels. </a:t>
            </a:r>
            <a:endParaRPr/>
          </a:p>
        </p:txBody>
      </p:sp>
      <p:graphicFrame>
        <p:nvGraphicFramePr>
          <p:cNvPr id="85" name="Shape 85"/>
          <p:cNvGraphicFramePr/>
          <p:nvPr/>
        </p:nvGraphicFramePr>
        <p:xfrm>
          <a:off x="783775" y="277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{B9731CE7-9DB0-4958-AC1C-710341D85D3E}</a:tableStyleId>
              </a:tblPr>
              <a:tblGrid>
                <a:gridCol w="2334625"/>
                <a:gridCol w="2613875"/>
                <a:gridCol w="2894225"/>
              </a:tblGrid>
              <a:tr h="4655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Male</a:t>
                      </a:r>
                      <a:endParaRPr b="1"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Female</a:t>
                      </a:r>
                      <a:endParaRPr b="1"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Unknown Gender</a:t>
                      </a:r>
                      <a:endParaRPr b="1" sz="24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505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1610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668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6</a:t>
                      </a:r>
                      <a:endParaRPr sz="18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75" y="1051263"/>
            <a:ext cx="3040978" cy="3040978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3718050" y="1346350"/>
            <a:ext cx="5319000" cy="27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Stay in touch…</a:t>
            </a:r>
            <a:endParaRPr b="1" sz="4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@</a:t>
            </a:r>
            <a:r>
              <a:rPr lang="en" sz="30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EmmaVitz</a:t>
            </a:r>
            <a:endParaRPr sz="30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linkedin.com/in/emma-vitz/</a:t>
            </a:r>
            <a:endParaRPr sz="30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github.com/EmVitz</a:t>
            </a:r>
            <a:endParaRPr b="1" sz="1100">
              <a:solidFill>
                <a:schemeClr val="dk2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" name="Shape 90"/>
          <p:cNvGraphicFramePr/>
          <p:nvPr/>
        </p:nvGraphicFramePr>
        <p:xfrm>
          <a:off x="1264788" y="2895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{B9731CE7-9DB0-4958-AC1C-710341D85D3E}</a:tableStyleId>
              </a:tblPr>
              <a:tblGrid>
                <a:gridCol w="3732725"/>
                <a:gridCol w="2655150"/>
              </a:tblGrid>
              <a:tr h="5529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Panel</a:t>
                      </a:r>
                      <a:endParaRPr b="1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No. of Proposals Funded</a:t>
                      </a:r>
                      <a:endParaRPr b="1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11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Biomedical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102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36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Cellular, Molecular &amp; Physiological Biology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95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36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Physics, Chemistry and Biochemistry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</a:t>
                      </a: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Ecology, Evolution &amp; Behaviour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131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Earth Science and Astronomy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107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4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Engineering &amp; Interdisciplinary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77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28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Mathematics &amp; Information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110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996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Physical Sciences &amp; Engineering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26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7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Economics &amp; Human and Behavioural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82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486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Social Sciences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133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73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Humanities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90</a:t>
                      </a:r>
                      <a:endParaRPr sz="120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521700" y="602900"/>
            <a:ext cx="8173200" cy="15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Male and female researchers seem to collaborate with about </a:t>
            </a:r>
            <a:r>
              <a:rPr lang="en">
                <a:solidFill>
                  <a:schemeClr val="accent2"/>
                </a:solidFill>
              </a:rPr>
              <a:t>the same number of people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175" y="152400"/>
            <a:ext cx="583239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521700" y="602900"/>
            <a:ext cx="8622300" cy="15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But women continue to be underrepresented in </a:t>
            </a:r>
            <a:r>
              <a:rPr lang="en">
                <a:solidFill>
                  <a:schemeClr val="accent2"/>
                </a:solidFill>
              </a:rPr>
              <a:t>almost all fields</a:t>
            </a:r>
            <a:r>
              <a:rPr b="0" lang="en"/>
              <a:t>, especially </a:t>
            </a:r>
            <a:r>
              <a:rPr lang="en">
                <a:solidFill>
                  <a:schemeClr val="accent2"/>
                </a:solidFill>
              </a:rPr>
              <a:t>Mathematics </a:t>
            </a:r>
            <a:r>
              <a:rPr b="0" lang="en"/>
              <a:t>and</a:t>
            </a:r>
            <a:r>
              <a:rPr lang="en">
                <a:solidFill>
                  <a:schemeClr val="accent2"/>
                </a:solidFill>
              </a:rPr>
              <a:t> Information Sciences</a:t>
            </a:r>
            <a:r>
              <a:rPr b="0" lang="en"/>
              <a:t>.</a:t>
            </a:r>
            <a:r>
              <a:rPr lang="en"/>
              <a:t>  </a:t>
            </a:r>
            <a:endParaRPr>
              <a:solidFill>
                <a:schemeClr val="accent2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025" y="152400"/>
            <a:ext cx="773441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875" y="304800"/>
            <a:ext cx="635730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